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3" r:id="rId3"/>
    <p:sldId id="257" r:id="rId4"/>
    <p:sldId id="258" r:id="rId5"/>
    <p:sldId id="264" r:id="rId6"/>
    <p:sldId id="265" r:id="rId7"/>
    <p:sldId id="284" r:id="rId8"/>
    <p:sldId id="285" r:id="rId9"/>
    <p:sldId id="282" r:id="rId10"/>
    <p:sldId id="266" r:id="rId11"/>
    <p:sldId id="267" r:id="rId12"/>
    <p:sldId id="274" r:id="rId13"/>
    <p:sldId id="278" r:id="rId14"/>
    <p:sldId id="280" r:id="rId15"/>
    <p:sldId id="279" r:id="rId16"/>
    <p:sldId id="268" r:id="rId17"/>
    <p:sldId id="259" r:id="rId18"/>
    <p:sldId id="260" r:id="rId19"/>
    <p:sldId id="262" r:id="rId20"/>
    <p:sldId id="263" r:id="rId21"/>
    <p:sldId id="275" r:id="rId22"/>
    <p:sldId id="270" r:id="rId23"/>
    <p:sldId id="277" r:id="rId24"/>
    <p:sldId id="272" r:id="rId2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>
      <p:cViewPr varScale="1">
        <p:scale>
          <a:sx n="161" d="100"/>
          <a:sy n="161" d="100"/>
        </p:scale>
        <p:origin x="78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8519F-7F2C-4BB9-B472-08E0A4D0D96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F4DA46-66F2-4C66-A249-BF5A0557A5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Weak AI</a:t>
          </a:r>
        </a:p>
        <a:p>
          <a:pPr>
            <a:lnSpc>
              <a:spcPct val="100000"/>
            </a:lnSpc>
          </a:pPr>
          <a:r>
            <a:rPr lang="en-US" dirty="0"/>
            <a:t>Simulate human behavior</a:t>
          </a:r>
        </a:p>
      </dgm:t>
    </dgm:pt>
    <dgm:pt modelId="{5ACF6293-0C65-48E0-8155-C7E7829354E1}" type="parTrans" cxnId="{A35D957A-1961-4F0A-AC87-B3A571ED66C7}">
      <dgm:prSet/>
      <dgm:spPr/>
      <dgm:t>
        <a:bodyPr/>
        <a:lstStyle/>
        <a:p>
          <a:endParaRPr lang="en-US"/>
        </a:p>
      </dgm:t>
    </dgm:pt>
    <dgm:pt modelId="{7988CD3D-751D-4CE3-B2D5-FC504551E09D}" type="sibTrans" cxnId="{A35D957A-1961-4F0A-AC87-B3A571ED66C7}">
      <dgm:prSet/>
      <dgm:spPr/>
      <dgm:t>
        <a:bodyPr/>
        <a:lstStyle/>
        <a:p>
          <a:endParaRPr lang="en-US"/>
        </a:p>
      </dgm:t>
    </dgm:pt>
    <dgm:pt modelId="{DF86342B-B4F4-46E7-BD37-886FF901F7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Strong AI</a:t>
          </a:r>
        </a:p>
        <a:p>
          <a:pPr>
            <a:lnSpc>
              <a:spcPct val="100000"/>
            </a:lnSpc>
          </a:pPr>
          <a:r>
            <a:rPr lang="en-US" dirty="0"/>
            <a:t>Act/think exactly like human </a:t>
          </a:r>
        </a:p>
      </dgm:t>
    </dgm:pt>
    <dgm:pt modelId="{748F9CD1-86C0-4D0C-88B8-92FB51606C88}" type="parTrans" cxnId="{168CDAEE-1160-4EB5-9C68-715BCFDDB1F8}">
      <dgm:prSet/>
      <dgm:spPr/>
      <dgm:t>
        <a:bodyPr/>
        <a:lstStyle/>
        <a:p>
          <a:endParaRPr lang="en-US"/>
        </a:p>
      </dgm:t>
    </dgm:pt>
    <dgm:pt modelId="{C29803CD-7A91-4359-AB9E-3573F5E3526B}" type="sibTrans" cxnId="{168CDAEE-1160-4EB5-9C68-715BCFDDB1F8}">
      <dgm:prSet/>
      <dgm:spPr/>
      <dgm:t>
        <a:bodyPr/>
        <a:lstStyle/>
        <a:p>
          <a:endParaRPr lang="en-US"/>
        </a:p>
      </dgm:t>
    </dgm:pt>
    <dgm:pt modelId="{0E0B2C85-4468-4D97-B3CF-290C3C51F62E}" type="pres">
      <dgm:prSet presAssocID="{CC78519F-7F2C-4BB9-B472-08E0A4D0D96D}" presName="root" presStyleCnt="0">
        <dgm:presLayoutVars>
          <dgm:dir/>
          <dgm:resizeHandles val="exact"/>
        </dgm:presLayoutVars>
      </dgm:prSet>
      <dgm:spPr/>
    </dgm:pt>
    <dgm:pt modelId="{1E800906-66A2-4F0C-B4B5-5F66787B3DDA}" type="pres">
      <dgm:prSet presAssocID="{26F4DA46-66F2-4C66-A249-BF5A0557A537}" presName="compNode" presStyleCnt="0"/>
      <dgm:spPr/>
    </dgm:pt>
    <dgm:pt modelId="{D7B5CE22-1B31-4B1A-BAEA-B6E20FF93C93}" type="pres">
      <dgm:prSet presAssocID="{26F4DA46-66F2-4C66-A249-BF5A0557A53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7D3AF80-1B20-45DE-8BD8-7FEBE5883D28}" type="pres">
      <dgm:prSet presAssocID="{26F4DA46-66F2-4C66-A249-BF5A0557A537}" presName="spaceRect" presStyleCnt="0"/>
      <dgm:spPr/>
    </dgm:pt>
    <dgm:pt modelId="{E60F8526-37F9-49A8-9238-AA6AADE6A148}" type="pres">
      <dgm:prSet presAssocID="{26F4DA46-66F2-4C66-A249-BF5A0557A537}" presName="textRect" presStyleLbl="revTx" presStyleIdx="0" presStyleCnt="2">
        <dgm:presLayoutVars>
          <dgm:chMax val="1"/>
          <dgm:chPref val="1"/>
        </dgm:presLayoutVars>
      </dgm:prSet>
      <dgm:spPr/>
    </dgm:pt>
    <dgm:pt modelId="{F3208123-236A-4F69-92D4-FB4BF08100F7}" type="pres">
      <dgm:prSet presAssocID="{7988CD3D-751D-4CE3-B2D5-FC504551E09D}" presName="sibTrans" presStyleCnt="0"/>
      <dgm:spPr/>
    </dgm:pt>
    <dgm:pt modelId="{28688C6F-C626-43A7-8472-832C2CD4D1BC}" type="pres">
      <dgm:prSet presAssocID="{DF86342B-B4F4-46E7-BD37-886FF901F751}" presName="compNode" presStyleCnt="0"/>
      <dgm:spPr/>
    </dgm:pt>
    <dgm:pt modelId="{AF63CCC9-1FBB-4FCC-96D5-59367544C2A7}" type="pres">
      <dgm:prSet presAssocID="{DF86342B-B4F4-46E7-BD37-886FF901F75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1E96A934-D0DB-4C7A-B618-2874EFB7EC6D}" type="pres">
      <dgm:prSet presAssocID="{DF86342B-B4F4-46E7-BD37-886FF901F751}" presName="spaceRect" presStyleCnt="0"/>
      <dgm:spPr/>
    </dgm:pt>
    <dgm:pt modelId="{42C50DCF-4280-4ED8-96E2-FCC184384FB5}" type="pres">
      <dgm:prSet presAssocID="{DF86342B-B4F4-46E7-BD37-886FF901F75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E9C2C57-5C0F-4EC1-8D71-B7713960F08B}" type="presOf" srcId="{DF86342B-B4F4-46E7-BD37-886FF901F751}" destId="{42C50DCF-4280-4ED8-96E2-FCC184384FB5}" srcOrd="0" destOrd="0" presId="urn:microsoft.com/office/officeart/2018/2/layout/IconLabelList"/>
    <dgm:cxn modelId="{6A50545D-02E2-4642-A9A2-4655507F9A32}" type="presOf" srcId="{CC78519F-7F2C-4BB9-B472-08E0A4D0D96D}" destId="{0E0B2C85-4468-4D97-B3CF-290C3C51F62E}" srcOrd="0" destOrd="0" presId="urn:microsoft.com/office/officeart/2018/2/layout/IconLabelList"/>
    <dgm:cxn modelId="{9848DA6C-03C4-4F2C-A0C1-1CD192822BC3}" type="presOf" srcId="{26F4DA46-66F2-4C66-A249-BF5A0557A537}" destId="{E60F8526-37F9-49A8-9238-AA6AADE6A148}" srcOrd="0" destOrd="0" presId="urn:microsoft.com/office/officeart/2018/2/layout/IconLabelList"/>
    <dgm:cxn modelId="{A35D957A-1961-4F0A-AC87-B3A571ED66C7}" srcId="{CC78519F-7F2C-4BB9-B472-08E0A4D0D96D}" destId="{26F4DA46-66F2-4C66-A249-BF5A0557A537}" srcOrd="0" destOrd="0" parTransId="{5ACF6293-0C65-48E0-8155-C7E7829354E1}" sibTransId="{7988CD3D-751D-4CE3-B2D5-FC504551E09D}"/>
    <dgm:cxn modelId="{168CDAEE-1160-4EB5-9C68-715BCFDDB1F8}" srcId="{CC78519F-7F2C-4BB9-B472-08E0A4D0D96D}" destId="{DF86342B-B4F4-46E7-BD37-886FF901F751}" srcOrd="1" destOrd="0" parTransId="{748F9CD1-86C0-4D0C-88B8-92FB51606C88}" sibTransId="{C29803CD-7A91-4359-AB9E-3573F5E3526B}"/>
    <dgm:cxn modelId="{1854F715-28FB-440A-8B22-2E212537479B}" type="presParOf" srcId="{0E0B2C85-4468-4D97-B3CF-290C3C51F62E}" destId="{1E800906-66A2-4F0C-B4B5-5F66787B3DDA}" srcOrd="0" destOrd="0" presId="urn:microsoft.com/office/officeart/2018/2/layout/IconLabelList"/>
    <dgm:cxn modelId="{91AC0759-878B-4479-81C0-1FE6F6ACF11C}" type="presParOf" srcId="{1E800906-66A2-4F0C-B4B5-5F66787B3DDA}" destId="{D7B5CE22-1B31-4B1A-BAEA-B6E20FF93C93}" srcOrd="0" destOrd="0" presId="urn:microsoft.com/office/officeart/2018/2/layout/IconLabelList"/>
    <dgm:cxn modelId="{B5AA2696-9E34-4D2F-A0A7-0A9DA36781B0}" type="presParOf" srcId="{1E800906-66A2-4F0C-B4B5-5F66787B3DDA}" destId="{D7D3AF80-1B20-45DE-8BD8-7FEBE5883D28}" srcOrd="1" destOrd="0" presId="urn:microsoft.com/office/officeart/2018/2/layout/IconLabelList"/>
    <dgm:cxn modelId="{607384BE-2502-4A30-B5CF-BE0A3DD41DA8}" type="presParOf" srcId="{1E800906-66A2-4F0C-B4B5-5F66787B3DDA}" destId="{E60F8526-37F9-49A8-9238-AA6AADE6A148}" srcOrd="2" destOrd="0" presId="urn:microsoft.com/office/officeart/2018/2/layout/IconLabelList"/>
    <dgm:cxn modelId="{2418910A-3DB6-416D-B7C4-52A6AC4798F4}" type="presParOf" srcId="{0E0B2C85-4468-4D97-B3CF-290C3C51F62E}" destId="{F3208123-236A-4F69-92D4-FB4BF08100F7}" srcOrd="1" destOrd="0" presId="urn:microsoft.com/office/officeart/2018/2/layout/IconLabelList"/>
    <dgm:cxn modelId="{2F31399E-9A5F-4C78-BFD8-03E7EC205477}" type="presParOf" srcId="{0E0B2C85-4468-4D97-B3CF-290C3C51F62E}" destId="{28688C6F-C626-43A7-8472-832C2CD4D1BC}" srcOrd="2" destOrd="0" presId="urn:microsoft.com/office/officeart/2018/2/layout/IconLabelList"/>
    <dgm:cxn modelId="{76CB1D06-294F-432E-BCE0-BE98DBFB882F}" type="presParOf" srcId="{28688C6F-C626-43A7-8472-832C2CD4D1BC}" destId="{AF63CCC9-1FBB-4FCC-96D5-59367544C2A7}" srcOrd="0" destOrd="0" presId="urn:microsoft.com/office/officeart/2018/2/layout/IconLabelList"/>
    <dgm:cxn modelId="{A907096C-DBAD-403C-80F9-D948E87E5B1F}" type="presParOf" srcId="{28688C6F-C626-43A7-8472-832C2CD4D1BC}" destId="{1E96A934-D0DB-4C7A-B618-2874EFB7EC6D}" srcOrd="1" destOrd="0" presId="urn:microsoft.com/office/officeart/2018/2/layout/IconLabelList"/>
    <dgm:cxn modelId="{2752BED1-D267-435F-8A3C-DC55EA021F8B}" type="presParOf" srcId="{28688C6F-C626-43A7-8472-832C2CD4D1BC}" destId="{42C50DCF-4280-4ED8-96E2-FCC184384F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5CE22-1B31-4B1A-BAEA-B6E20FF93C93}">
      <dsp:nvSpPr>
        <dsp:cNvPr id="0" name=""/>
        <dsp:cNvSpPr/>
      </dsp:nvSpPr>
      <dsp:spPr>
        <a:xfrm>
          <a:off x="446801" y="609552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F8526-37F9-49A8-9238-AA6AADE6A148}">
      <dsp:nvSpPr>
        <dsp:cNvPr id="0" name=""/>
        <dsp:cNvSpPr/>
      </dsp:nvSpPr>
      <dsp:spPr>
        <a:xfrm>
          <a:off x="625" y="15830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Weak AI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Simulate human behavior</a:t>
          </a:r>
        </a:p>
      </dsp:txBody>
      <dsp:txXfrm>
        <a:off x="625" y="1583084"/>
        <a:ext cx="1622460" cy="648984"/>
      </dsp:txXfrm>
    </dsp:sp>
    <dsp:sp modelId="{AF63CCC9-1FBB-4FCC-96D5-59367544C2A7}">
      <dsp:nvSpPr>
        <dsp:cNvPr id="0" name=""/>
        <dsp:cNvSpPr/>
      </dsp:nvSpPr>
      <dsp:spPr>
        <a:xfrm>
          <a:off x="2353193" y="609552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50DCF-4280-4ED8-96E2-FCC184384FB5}">
      <dsp:nvSpPr>
        <dsp:cNvPr id="0" name=""/>
        <dsp:cNvSpPr/>
      </dsp:nvSpPr>
      <dsp:spPr>
        <a:xfrm>
          <a:off x="1907016" y="15830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AI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Act/think exactly like human </a:t>
          </a:r>
        </a:p>
      </dsp:txBody>
      <dsp:txXfrm>
        <a:off x="1907016" y="1583084"/>
        <a:ext cx="1622460" cy="648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503825"/>
            <a:ext cx="8374551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6744" y="2398215"/>
            <a:ext cx="8230510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4" y="1176351"/>
            <a:ext cx="8374551" cy="1797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575467" y="1335495"/>
            <a:ext cx="2686555" cy="10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spc="-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</a:t>
            </a:r>
            <a:r>
              <a:rPr lang="en-US" sz="3300" kern="1200" spc="-39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spc="-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Applications </a:t>
            </a:r>
          </a:p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spc="-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Workshop</a:t>
            </a:r>
            <a:endParaRPr lang="en-US" sz="33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575467" y="2537340"/>
            <a:ext cx="2686554" cy="20949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endParaRPr lang="en-US" sz="1500" spc="-5">
              <a:solidFill>
                <a:schemeClr val="bg1"/>
              </a:solidFill>
            </a:endParaRPr>
          </a:p>
          <a:p>
            <a:pPr marL="12700" marR="5080" indent="-228600">
              <a:lnSpc>
                <a:spcPct val="900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1500" spc="-5">
                <a:solidFill>
                  <a:schemeClr val="bg1"/>
                </a:solidFill>
              </a:rPr>
              <a:t>By </a:t>
            </a:r>
            <a:r>
              <a:rPr lang="en-US" sz="1500" spc="-30">
                <a:solidFill>
                  <a:schemeClr val="bg1"/>
                </a:solidFill>
              </a:rPr>
              <a:t>Yuanqi </a:t>
            </a:r>
            <a:r>
              <a:rPr lang="en-US" sz="1500" spc="-5">
                <a:solidFill>
                  <a:schemeClr val="bg1"/>
                </a:solidFill>
              </a:rPr>
              <a:t>Du</a:t>
            </a:r>
            <a:endParaRPr lang="en-US" sz="1500">
              <a:solidFill>
                <a:schemeClr val="bg1"/>
              </a:solidFill>
            </a:endParaRPr>
          </a:p>
        </p:txBody>
      </p:sp>
      <p:pic>
        <p:nvPicPr>
          <p:cNvPr id="4" name="Picture 4" descr="Guide To Understanding Artificial Intelligence - ReadWrite">
            <a:extLst>
              <a:ext uri="{FF2B5EF4-FFF2-40B4-BE49-F238E27FC236}">
                <a16:creationId xmlns:a16="http://schemas.microsoft.com/office/drawing/2014/main" id="{D4ADD307-1277-3643-B706-AFB0F7739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6" r="2340" b="-3"/>
          <a:stretch/>
        </p:blipFill>
        <p:spPr bwMode="auto">
          <a:xfrm>
            <a:off x="3837489" y="905362"/>
            <a:ext cx="4981899" cy="28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203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Speech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Recognition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4" y="1176351"/>
            <a:ext cx="8275955" cy="1797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900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Apple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Hi,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Siri.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Amazon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Hello,</a:t>
            </a:r>
            <a:r>
              <a:rPr sz="18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Alexa.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Installed 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apps…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Once it detects the wake-up words, it will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start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recognize your speech,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may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do translation or do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some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operations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(e.g. set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up an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alarm).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94095" y="3087168"/>
            <a:ext cx="3799317" cy="1899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207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</a:rPr>
              <a:t>Machine</a:t>
            </a:r>
            <a:r>
              <a:rPr sz="2800" spc="-14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Translation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1734365" y="1461747"/>
            <a:ext cx="5374053" cy="2687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09243" y="4325503"/>
            <a:ext cx="1377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Google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Translate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6A103-FBE1-A04A-8FEE-8F9572684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35" y="1428750"/>
            <a:ext cx="6721730" cy="2844558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7612325B-7EF9-EE43-AF48-D26D55FFC8FB}"/>
              </a:ext>
            </a:extLst>
          </p:cNvPr>
          <p:cNvSpPr txBox="1">
            <a:spLocks/>
          </p:cNvSpPr>
          <p:nvPr/>
        </p:nvSpPr>
        <p:spPr>
          <a:xfrm>
            <a:off x="384724" y="503825"/>
            <a:ext cx="632087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rgbClr val="595959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dirty="0">
                <a:solidFill>
                  <a:srgbClr val="000000"/>
                </a:solidFill>
              </a:rPr>
              <a:t>Machine</a:t>
            </a:r>
            <a:r>
              <a:rPr lang="en-US" sz="2800" kern="0" spc="-145" dirty="0">
                <a:solidFill>
                  <a:srgbClr val="000000"/>
                </a:solidFill>
              </a:rPr>
              <a:t> </a:t>
            </a:r>
            <a:r>
              <a:rPr lang="en-US" sz="2800" kern="0" spc="-10" dirty="0">
                <a:solidFill>
                  <a:srgbClr val="000000"/>
                </a:solidFill>
              </a:rPr>
              <a:t>Translation</a:t>
            </a:r>
            <a:r>
              <a:rPr lang="zh-CN" altLang="en-US" sz="2800" kern="0" spc="-10" dirty="0">
                <a:solidFill>
                  <a:srgbClr val="000000"/>
                </a:solidFill>
              </a:rPr>
              <a:t> </a:t>
            </a:r>
            <a:r>
              <a:rPr lang="en-US" altLang="zh-CN" sz="2800" kern="0" spc="-10" dirty="0">
                <a:solidFill>
                  <a:srgbClr val="000000"/>
                </a:solidFill>
              </a:rPr>
              <a:t>–</a:t>
            </a:r>
            <a:r>
              <a:rPr lang="zh-CN" altLang="en-US" sz="2800" kern="0" spc="-10" dirty="0">
                <a:solidFill>
                  <a:srgbClr val="000000"/>
                </a:solidFill>
              </a:rPr>
              <a:t> </a:t>
            </a:r>
            <a:r>
              <a:rPr lang="en-US" altLang="zh-CN" sz="2800" kern="0" spc="-10" dirty="0">
                <a:solidFill>
                  <a:srgbClr val="000000"/>
                </a:solidFill>
              </a:rPr>
              <a:t>Where it fails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527787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612325B-7EF9-EE43-AF48-D26D55FFC8FB}"/>
              </a:ext>
            </a:extLst>
          </p:cNvPr>
          <p:cNvSpPr txBox="1">
            <a:spLocks/>
          </p:cNvSpPr>
          <p:nvPr/>
        </p:nvSpPr>
        <p:spPr>
          <a:xfrm>
            <a:off x="384724" y="503825"/>
            <a:ext cx="632087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rgbClr val="595959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dirty="0">
                <a:solidFill>
                  <a:srgbClr val="000000"/>
                </a:solidFill>
              </a:rPr>
              <a:t>Molecule Design</a:t>
            </a:r>
            <a:endParaRPr lang="en-US" sz="2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9A4DA-E6BE-1A49-BAF2-CE21E567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6350"/>
            <a:ext cx="7924800" cy="31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8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612325B-7EF9-EE43-AF48-D26D55FFC8FB}"/>
              </a:ext>
            </a:extLst>
          </p:cNvPr>
          <p:cNvSpPr txBox="1">
            <a:spLocks/>
          </p:cNvSpPr>
          <p:nvPr/>
        </p:nvSpPr>
        <p:spPr>
          <a:xfrm>
            <a:off x="384724" y="503825"/>
            <a:ext cx="632087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rgbClr val="595959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dirty="0">
                <a:solidFill>
                  <a:srgbClr val="000000"/>
                </a:solidFill>
              </a:rPr>
              <a:t>Protein Design &amp; Structure Learning</a:t>
            </a:r>
            <a:endParaRPr lang="en-US" sz="2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FC305-94AB-D942-A39A-D4C20F20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4" y="1276350"/>
            <a:ext cx="8045675" cy="34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612325B-7EF9-EE43-AF48-D26D55FFC8FB}"/>
              </a:ext>
            </a:extLst>
          </p:cNvPr>
          <p:cNvSpPr txBox="1">
            <a:spLocks/>
          </p:cNvSpPr>
          <p:nvPr/>
        </p:nvSpPr>
        <p:spPr>
          <a:xfrm>
            <a:off x="384724" y="503825"/>
            <a:ext cx="632087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rgbClr val="595959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dirty="0">
                <a:solidFill>
                  <a:srgbClr val="000000"/>
                </a:solidFill>
              </a:rPr>
              <a:t>N-Body Simulation</a:t>
            </a:r>
            <a:endParaRPr lang="en-US" sz="2800" kern="0" dirty="0"/>
          </a:p>
        </p:txBody>
      </p:sp>
      <p:pic>
        <p:nvPicPr>
          <p:cNvPr id="1026" name="Picture 2" descr="Chapter 31. Fast N-Body Simulation with CUDA | NVIDIA Developer">
            <a:extLst>
              <a:ext uri="{FF2B5EF4-FFF2-40B4-BE49-F238E27FC236}">
                <a16:creationId xmlns:a16="http://schemas.microsoft.com/office/drawing/2014/main" id="{152664B4-7575-064C-8E7C-52D3B414B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23950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34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5"/>
            <a:ext cx="1998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Game</a:t>
            </a:r>
            <a:r>
              <a:rPr sz="2800" spc="-2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Agent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17372"/>
            <a:ext cx="6946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424242"/>
                </a:solidFill>
                <a:latin typeface="RobotoRegular"/>
                <a:cs typeface="RobotoRegular"/>
              </a:rPr>
              <a:t>Game AI agent: DeepBlue for chess, AlphaGo for go, AlphaStar for </a:t>
            </a:r>
            <a:r>
              <a:rPr sz="1600" spc="-10" dirty="0">
                <a:solidFill>
                  <a:srgbClr val="424242"/>
                </a:solidFill>
                <a:latin typeface="RobotoRegular"/>
                <a:cs typeface="RobotoRegular"/>
              </a:rPr>
              <a:t>StarCraft</a:t>
            </a:r>
            <a:r>
              <a:rPr sz="1600" spc="-3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1600" spc="-5" dirty="0">
                <a:solidFill>
                  <a:srgbClr val="424242"/>
                </a:solidFill>
                <a:latin typeface="RobotoRegular"/>
                <a:cs typeface="RobotoRegular"/>
              </a:rPr>
              <a:t>II</a:t>
            </a:r>
            <a:endParaRPr sz="1600">
              <a:latin typeface="RobotoRegular"/>
              <a:cs typeface="Roboto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0848" y="2031645"/>
            <a:ext cx="3281943" cy="1844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6085" y="4087166"/>
            <a:ext cx="1828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RobotoRegular"/>
                <a:cs typeface="RobotoRegular"/>
              </a:rPr>
              <a:t>AlphaStar vs human</a:t>
            </a:r>
            <a:r>
              <a:rPr sz="1200" spc="-80" dirty="0">
                <a:latin typeface="RobotoRegular"/>
                <a:cs typeface="RobotoRegular"/>
              </a:rPr>
              <a:t> </a:t>
            </a:r>
            <a:r>
              <a:rPr sz="1200" spc="-5" dirty="0">
                <a:latin typeface="RobotoRegular"/>
                <a:cs typeface="RobotoRegular"/>
              </a:rPr>
              <a:t>player</a:t>
            </a:r>
            <a:endParaRPr sz="1200">
              <a:latin typeface="RobotoRegular"/>
              <a:cs typeface="Roboto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3340" y="2057470"/>
            <a:ext cx="3620467" cy="1891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74351" y="4177491"/>
            <a:ext cx="2146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RobotoRegular"/>
                <a:cs typeface="RobotoRegular"/>
              </a:rPr>
              <a:t>AlphaGo vs Go world</a:t>
            </a:r>
            <a:r>
              <a:rPr sz="1200" spc="-75" dirty="0">
                <a:latin typeface="RobotoRegular"/>
                <a:cs typeface="RobotoRegular"/>
              </a:rPr>
              <a:t> </a:t>
            </a:r>
            <a:r>
              <a:rPr sz="1200" spc="-5" dirty="0">
                <a:latin typeface="RobotoRegular"/>
                <a:cs typeface="RobotoRegular"/>
              </a:rPr>
              <a:t>champion</a:t>
            </a:r>
            <a:endParaRPr sz="12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2809"/>
            <a:ext cx="19519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Look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inside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29223" y="1159967"/>
            <a:ext cx="3634740" cy="37973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5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Where is data</a:t>
            </a:r>
            <a:r>
              <a:rPr sz="24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from?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Cleaning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Pre-processing</a:t>
            </a:r>
            <a:endParaRPr sz="2400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75" dirty="0">
                <a:solidFill>
                  <a:srgbClr val="595959"/>
                </a:solidFill>
                <a:latin typeface="Arial"/>
                <a:cs typeface="Arial"/>
              </a:rPr>
              <a:t>Task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Classification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Clustering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Anomaly</a:t>
            </a:r>
            <a:r>
              <a:rPr sz="2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Detection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more...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2809"/>
            <a:ext cx="19519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Look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inside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29223" y="1159967"/>
            <a:ext cx="7727950" cy="3352456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5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Traditional ML Models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Deep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lang="en-US" sz="2400" spc="-5" dirty="0">
                <a:solidFill>
                  <a:srgbClr val="595959"/>
                </a:solidFill>
                <a:latin typeface="Arial"/>
                <a:cs typeface="Arial"/>
              </a:rPr>
              <a:t> Models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more...</a:t>
            </a:r>
            <a:endParaRPr sz="2400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Evaluation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How good is the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model? Metrics?</a:t>
            </a:r>
            <a:r>
              <a:rPr sz="2400" spc="-1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Accuracy?</a:t>
            </a:r>
            <a:endParaRPr sz="2400" dirty="0">
              <a:latin typeface="Arial"/>
              <a:cs typeface="Arial"/>
            </a:endParaRPr>
          </a:p>
          <a:p>
            <a:pPr marL="882015" marR="5080" lvl="1" indent="-412750">
              <a:lnSpc>
                <a:spcPct val="114599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Does the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model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generalize to all data? Overfitting?  Underfitting?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2809"/>
            <a:ext cx="19519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Look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inside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29223" y="1159967"/>
            <a:ext cx="6915784" cy="2539157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5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Open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source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libraries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35" dirty="0">
                <a:solidFill>
                  <a:srgbClr val="595959"/>
                </a:solidFill>
                <a:latin typeface="Arial"/>
                <a:cs typeface="Arial"/>
              </a:rPr>
              <a:t>Numpy, Scipy,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Pandas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(data</a:t>
            </a:r>
            <a:r>
              <a:rPr sz="2400" spc="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processing)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Scikit-learn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(Machine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Learning/Data</a:t>
            </a:r>
            <a:r>
              <a:rPr sz="24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Mining)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45" dirty="0">
                <a:solidFill>
                  <a:srgbClr val="595959"/>
                </a:solidFill>
                <a:latin typeface="Arial"/>
                <a:cs typeface="Arial"/>
              </a:rPr>
              <a:t>Tensorflow,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Pytorch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(Deep</a:t>
            </a:r>
            <a:r>
              <a:rPr sz="24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Learning)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Matplotlib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(Visualizer)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more...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8" descr="Diagram&#10;&#10;Description automatically generated">
            <a:extLst>
              <a:ext uri="{FF2B5EF4-FFF2-40B4-BE49-F238E27FC236}">
                <a16:creationId xmlns:a16="http://schemas.microsoft.com/office/drawing/2014/main" id="{FD2595A5-F84A-4324-A686-78E44BA4E5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2661" r="-2" b="-2"/>
          <a:stretch/>
        </p:blipFill>
        <p:spPr>
          <a:xfrm>
            <a:off x="4348157" y="10"/>
            <a:ext cx="4795614" cy="5143490"/>
          </a:xfrm>
          <a:prstGeom prst="rect">
            <a:avLst/>
          </a:prstGeom>
        </p:spPr>
      </p:pic>
      <p:pic>
        <p:nvPicPr>
          <p:cNvPr id="37" name="Picture 2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748" y="598833"/>
            <a:ext cx="3602727" cy="983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100" kern="1200" spc="-10" dirty="0">
                <a:solidFill>
                  <a:srgbClr val="000000"/>
                </a:solidFill>
                <a:latin typeface="+mj-lt"/>
                <a:cs typeface="+mj-cs"/>
              </a:rPr>
              <a:t>What </a:t>
            </a:r>
            <a:r>
              <a:rPr lang="en-US" sz="3100" kern="1200" spc="-5" dirty="0">
                <a:solidFill>
                  <a:srgbClr val="000000"/>
                </a:solidFill>
                <a:latin typeface="+mj-lt"/>
                <a:cs typeface="+mj-cs"/>
              </a:rPr>
              <a:t>is </a:t>
            </a:r>
            <a:r>
              <a:rPr lang="en-US" sz="3100" kern="1200" spc="-10" dirty="0">
                <a:solidFill>
                  <a:srgbClr val="000000"/>
                </a:solidFill>
                <a:latin typeface="+mj-lt"/>
                <a:cs typeface="+mj-cs"/>
              </a:rPr>
              <a:t>Artificial</a:t>
            </a:r>
            <a:r>
              <a:rPr lang="en-US" sz="3100" kern="1200" spc="-245" dirty="0">
                <a:solidFill>
                  <a:srgbClr val="000000"/>
                </a:solidFill>
                <a:latin typeface="+mj-lt"/>
                <a:cs typeface="+mj-cs"/>
              </a:rPr>
              <a:t> </a:t>
            </a:r>
            <a:r>
              <a:rPr lang="en-US" sz="3100" kern="1200" spc="-5" dirty="0">
                <a:solidFill>
                  <a:srgbClr val="000000"/>
                </a:solidFill>
                <a:latin typeface="+mj-lt"/>
                <a:cs typeface="+mj-cs"/>
              </a:rPr>
              <a:t>Intelligence?</a:t>
            </a:r>
            <a:endParaRPr lang="en-US" sz="3100" kern="1200" dirty="0">
              <a:solidFill>
                <a:srgbClr val="000000"/>
              </a:solidFill>
              <a:latin typeface="+mj-lt"/>
              <a:cs typeface="+mj-cs"/>
            </a:endParaRPr>
          </a:p>
        </p:txBody>
      </p:sp>
      <p:graphicFrame>
        <p:nvGraphicFramePr>
          <p:cNvPr id="28" name="object 3">
            <a:extLst>
              <a:ext uri="{FF2B5EF4-FFF2-40B4-BE49-F238E27FC236}">
                <a16:creationId xmlns:a16="http://schemas.microsoft.com/office/drawing/2014/main" id="{C4E419CD-AF87-401E-9E3F-3BB4F33339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500316"/>
              </p:ext>
            </p:extLst>
          </p:nvPr>
        </p:nvGraphicFramePr>
        <p:xfrm>
          <a:off x="603747" y="1704107"/>
          <a:ext cx="3530103" cy="2841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3218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2809"/>
            <a:ext cx="4488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Digits Image</a:t>
            </a:r>
            <a:r>
              <a:rPr sz="3000" spc="-9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Classification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84724" y="1213307"/>
            <a:ext cx="600646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MNIST</a:t>
            </a:r>
            <a:r>
              <a:rPr sz="24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Dataset: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Want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classify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images of handwritten</a:t>
            </a:r>
            <a:r>
              <a:rPr sz="24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digits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1211" y="2571744"/>
            <a:ext cx="4972027" cy="1676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875A3E-B4BA-4251-B6A7-D3C712CF1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8" y="0"/>
            <a:ext cx="4548176" cy="5143500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58FDC8D1-2042-4BC2-968B-0C91792EF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B55D66C7-BB08-41D2-A84B-280B68DAA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E4DACF-A3A7-9942-BB77-258C3304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68" y="637577"/>
            <a:ext cx="3628545" cy="1015993"/>
          </a:xfrm>
          <a:prstGeom prst="rect">
            <a:avLst/>
          </a:prstGeom>
        </p:spPr>
      </p:pic>
      <p:pic>
        <p:nvPicPr>
          <p:cNvPr id="6" name="Picture 5" descr="Rectangle&#10;&#10;Description automatically generated with low confidence">
            <a:extLst>
              <a:ext uri="{FF2B5EF4-FFF2-40B4-BE49-F238E27FC236}">
                <a16:creationId xmlns:a16="http://schemas.microsoft.com/office/drawing/2014/main" id="{5AEA81AC-3D05-4D40-914E-23D14EE0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066" y="2167657"/>
            <a:ext cx="3628546" cy="83456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864BA9C-D4DC-D94F-9B0F-1C40BF7D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066" y="3684131"/>
            <a:ext cx="3628546" cy="68035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5143498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482" y="631248"/>
            <a:ext cx="3458221" cy="2087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spc="-5">
                <a:solidFill>
                  <a:schemeClr val="bg1"/>
                </a:solidFill>
                <a:latin typeface="+mj-lt"/>
                <a:cs typeface="+mj-cs"/>
              </a:rPr>
              <a:t>Resources</a:t>
            </a:r>
            <a:endParaRPr lang="en-US" sz="3600" kern="1200">
              <a:solidFill>
                <a:schemeClr val="bg1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28639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9223" y="1159967"/>
            <a:ext cx="4906645" cy="25400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5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Research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fields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Computer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Vision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Natural Language</a:t>
            </a:r>
            <a:r>
              <a:rPr sz="24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Processing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Generative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Modelling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Reinforcement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2400" dirty="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4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more...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2809"/>
            <a:ext cx="350147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rgbClr val="000000"/>
                </a:solidFill>
              </a:rPr>
              <a:t>Open Discussion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429223" y="1159967"/>
            <a:ext cx="6915784" cy="436017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520"/>
              </a:spcBef>
              <a:buChar char="●"/>
              <a:tabLst>
                <a:tab pos="424815" algn="l"/>
                <a:tab pos="425450" algn="l"/>
              </a:tabLst>
            </a:pPr>
            <a:r>
              <a:rPr lang="en-US" sz="2400" dirty="0">
                <a:latin typeface="Arial"/>
                <a:cs typeface="Arial"/>
              </a:rPr>
              <a:t>Any topics?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5985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3DF451-CA61-E14E-B1A8-7457D06310CA}"/>
              </a:ext>
            </a:extLst>
          </p:cNvPr>
          <p:cNvSpPr txBox="1"/>
          <p:nvPr/>
        </p:nvSpPr>
        <p:spPr>
          <a:xfrm>
            <a:off x="304800" y="638949"/>
            <a:ext cx="8610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https://readwrite.com/2020/08/11/guide-to-understanding-artificial-intelligence/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www.google.com.hk</a:t>
            </a:r>
            <a:r>
              <a:rPr lang="en-US" sz="1200" dirty="0"/>
              <a:t>/</a:t>
            </a:r>
            <a:r>
              <a:rPr lang="en-US" sz="1200" dirty="0" err="1"/>
              <a:t>imgres?imgurl</a:t>
            </a:r>
            <a:r>
              <a:rPr lang="en-US" sz="1200" dirty="0"/>
              <a:t>=https%3A%2F%2Fdeveloper.nvidia.com%2Fsites%2Fall%2Fmodules%2Fcustom%2Fgpugems%2Fbooks%2FGPUGems3%2FelementLinks%2F31fig01.jpg&amp;imgrefurl=https%3A%2F%2Fdeveloper.nvidia.com%2Fgpugems%2Fgpugems3%2Fpart-v-physics-simulation%2Fchapter-31-fast-n-body-simulation-cuda&amp;tbnid=</a:t>
            </a:r>
            <a:r>
              <a:rPr lang="en-US" sz="1200" dirty="0" err="1"/>
              <a:t>fZDQvWqaItrkbM&amp;vet</a:t>
            </a:r>
            <a:r>
              <a:rPr lang="en-US" sz="1200" dirty="0"/>
              <a:t>=12ahUKEwj7kvK-08_vAhWmyIsBHe8qD-sQMygGegUIARCgAQ..i&amp;docid=BnQbGJIW8wp9cM&amp;w=400&amp;h=300&amp;q=n-body%20simulation&amp;safe=</a:t>
            </a:r>
            <a:r>
              <a:rPr lang="en-US" sz="1200" dirty="0" err="1"/>
              <a:t>strict&amp;ved</a:t>
            </a:r>
            <a:r>
              <a:rPr lang="en-US" sz="1200" dirty="0"/>
              <a:t>=2ahUKEwj7kvK-08_vAhWmyIsBHe8qD-sQMygGegUIARCgAQ</a:t>
            </a:r>
          </a:p>
          <a:p>
            <a:r>
              <a:rPr lang="en-US" sz="1200" dirty="0"/>
              <a:t>https://predictioncenter.org/casp14/doc/presentations/2020_12_01_TS_predictor_AlphaFold2.pdf</a:t>
            </a:r>
          </a:p>
          <a:p>
            <a:r>
              <a:rPr lang="en-US" sz="1200" dirty="0"/>
              <a:t>https://ieeexplore.ieee.org/abstract/document/8296985?casa_token=-XjJVBF-ObAAAAAA:NpNJ8IAJN2a3PncTg9Az44xcvcPT-E8HazfEObm734H0NSsysXn4c7_IyDaM2pbmqB5Njqo9v14</a:t>
            </a:r>
          </a:p>
          <a:p>
            <a:r>
              <a:rPr lang="en-US" sz="1200" dirty="0"/>
              <a:t>https://arxiv.org/abs/2010.03951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arxiv.org</a:t>
            </a:r>
            <a:r>
              <a:rPr lang="en-US" sz="1200" dirty="0"/>
              <a:t>/pdf/1808.07371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arxiv.org</a:t>
            </a:r>
            <a:r>
              <a:rPr lang="en-US" sz="1200" dirty="0"/>
              <a:t>/pdf/2007.06600.pdf</a:t>
            </a:r>
          </a:p>
          <a:p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C3BE9A-1342-2047-9811-D71633384735}"/>
              </a:ext>
            </a:extLst>
          </p:cNvPr>
          <p:cNvSpPr txBox="1"/>
          <p:nvPr/>
        </p:nvSpPr>
        <p:spPr>
          <a:xfrm>
            <a:off x="304800" y="361950"/>
            <a:ext cx="861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4757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2809"/>
            <a:ext cx="49441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What </a:t>
            </a:r>
            <a:r>
              <a:rPr sz="3000" spc="-5" dirty="0">
                <a:solidFill>
                  <a:srgbClr val="000000"/>
                </a:solidFill>
              </a:rPr>
              <a:t>is </a:t>
            </a:r>
            <a:r>
              <a:rPr sz="3000" spc="-10" dirty="0">
                <a:solidFill>
                  <a:srgbClr val="000000"/>
                </a:solidFill>
              </a:rPr>
              <a:t>Artificial</a:t>
            </a:r>
            <a:r>
              <a:rPr sz="3000" spc="-24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Intelligence?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429223" y="1159967"/>
            <a:ext cx="3258820" cy="12827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5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Intelligence</a:t>
            </a:r>
            <a:endParaRPr sz="2400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2400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24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approaches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6422" y="2417265"/>
            <a:ext cx="2759075" cy="12827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520"/>
              </a:spcBef>
              <a:buChar char="○"/>
              <a:tabLst>
                <a:tab pos="424815" algn="l"/>
                <a:tab pos="425450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24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2400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420"/>
              </a:spcBef>
              <a:buChar char="○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Deep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2400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420"/>
              </a:spcBef>
              <a:buChar char="○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more...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18337" y="3218642"/>
            <a:ext cx="902335" cy="67246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208279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49608" y="1384186"/>
            <a:ext cx="1599927" cy="1831429"/>
            <a:chOff x="5149608" y="1384186"/>
            <a:chExt cx="1599927" cy="1831429"/>
          </a:xfrm>
        </p:grpSpPr>
        <p:sp>
          <p:nvSpPr>
            <p:cNvPr id="7" name="object 7"/>
            <p:cNvSpPr/>
            <p:nvPr/>
          </p:nvSpPr>
          <p:spPr>
            <a:xfrm>
              <a:off x="6663686" y="2534964"/>
              <a:ext cx="4445" cy="488950"/>
            </a:xfrm>
            <a:custGeom>
              <a:avLst/>
              <a:gdLst/>
              <a:ahLst/>
              <a:cxnLst/>
              <a:rect l="l" t="t" r="r" b="b"/>
              <a:pathLst>
                <a:path w="4445" h="488950">
                  <a:moveTo>
                    <a:pt x="0" y="0"/>
                  </a:moveTo>
                  <a:lnTo>
                    <a:pt x="3874" y="48870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85586" y="3004121"/>
              <a:ext cx="163949" cy="2114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49608" y="1384186"/>
              <a:ext cx="1490646" cy="1010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583986" y="3871640"/>
            <a:ext cx="164465" cy="755650"/>
            <a:chOff x="6583986" y="3066668"/>
            <a:chExt cx="164465" cy="755650"/>
          </a:xfrm>
        </p:grpSpPr>
        <p:sp>
          <p:nvSpPr>
            <p:cNvPr id="11" name="object 11"/>
            <p:cNvSpPr/>
            <p:nvPr/>
          </p:nvSpPr>
          <p:spPr>
            <a:xfrm>
              <a:off x="6658136" y="3085718"/>
              <a:ext cx="8255" cy="544830"/>
            </a:xfrm>
            <a:custGeom>
              <a:avLst/>
              <a:gdLst/>
              <a:ahLst/>
              <a:cxnLst/>
              <a:rect l="l" t="t" r="r" b="b"/>
              <a:pathLst>
                <a:path w="8254" h="544829">
                  <a:moveTo>
                    <a:pt x="0" y="0"/>
                  </a:moveTo>
                  <a:lnTo>
                    <a:pt x="7824" y="544523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83986" y="3610292"/>
              <a:ext cx="163949" cy="2118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18269" y="4729701"/>
            <a:ext cx="302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65248" y="928782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Data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82030" y="4729701"/>
            <a:ext cx="814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" name="Picture 16" descr="A cat lying on a person's lap&#10;&#10;Description automatically generated with low confidence">
            <a:extLst>
              <a:ext uri="{FF2B5EF4-FFF2-40B4-BE49-F238E27FC236}">
                <a16:creationId xmlns:a16="http://schemas.microsoft.com/office/drawing/2014/main" id="{859AA1C9-D1DE-8246-9DD6-C76F7C496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03" y="1384186"/>
            <a:ext cx="1200295" cy="11086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2809"/>
            <a:ext cx="20758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Applications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84724" y="1159967"/>
            <a:ext cx="4393565" cy="36061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69900" indent="-412750">
              <a:lnSpc>
                <a:spcPct val="100000"/>
              </a:lnSpc>
              <a:spcBef>
                <a:spcPts val="520"/>
              </a:spcBef>
              <a:buChar char="●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Computer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Vision</a:t>
            </a:r>
            <a:endParaRPr sz="2000" dirty="0">
              <a:latin typeface="Arial"/>
              <a:cs typeface="Arial"/>
            </a:endParaRPr>
          </a:p>
          <a:p>
            <a:pPr marL="927100" lvl="1" indent="-412750">
              <a:lnSpc>
                <a:spcPct val="100000"/>
              </a:lnSpc>
              <a:spcBef>
                <a:spcPts val="420"/>
              </a:spcBef>
              <a:buChar char="○"/>
              <a:tabLst>
                <a:tab pos="926465" algn="l"/>
                <a:tab pos="927100" algn="l"/>
              </a:tabLst>
            </a:pPr>
            <a:r>
              <a:rPr lang="en-US" sz="2000" spc="-5" dirty="0">
                <a:solidFill>
                  <a:srgbClr val="595959"/>
                </a:solidFill>
                <a:latin typeface="Arial"/>
                <a:cs typeface="Arial"/>
              </a:rPr>
              <a:t>E.g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. Self-driving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car</a:t>
            </a:r>
            <a:endParaRPr sz="2000" dirty="0">
              <a:latin typeface="Arial"/>
              <a:cs typeface="Arial"/>
            </a:endParaRPr>
          </a:p>
          <a:p>
            <a:pPr marL="469900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Natural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Language</a:t>
            </a:r>
            <a:endParaRPr sz="2000" dirty="0">
              <a:latin typeface="Arial"/>
              <a:cs typeface="Arial"/>
            </a:endParaRPr>
          </a:p>
          <a:p>
            <a:pPr marL="927100" lvl="1" indent="-412750">
              <a:lnSpc>
                <a:spcPct val="100000"/>
              </a:lnSpc>
              <a:spcBef>
                <a:spcPts val="420"/>
              </a:spcBef>
              <a:buChar char="○"/>
              <a:tabLst>
                <a:tab pos="926465" algn="l"/>
                <a:tab pos="927100" algn="l"/>
              </a:tabLst>
            </a:pP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lang="en-US" sz="2000" spc="-5" dirty="0">
                <a:solidFill>
                  <a:srgbClr val="595959"/>
                </a:solidFill>
                <a:latin typeface="Arial"/>
                <a:cs typeface="Arial"/>
              </a:rPr>
              <a:t>.g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. Language</a:t>
            </a:r>
            <a:r>
              <a:rPr sz="2000" spc="-1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Translation</a:t>
            </a:r>
            <a:endParaRPr sz="2000" dirty="0">
              <a:latin typeface="Arial"/>
              <a:cs typeface="Arial"/>
            </a:endParaRPr>
          </a:p>
          <a:p>
            <a:pPr marL="469900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z="2000" spc="-5" dirty="0">
                <a:solidFill>
                  <a:srgbClr val="595959"/>
                </a:solidFill>
                <a:latin typeface="Arial"/>
                <a:cs typeface="Arial"/>
              </a:rPr>
              <a:t>Healthcare</a:t>
            </a:r>
            <a:endParaRPr sz="2000" dirty="0">
              <a:latin typeface="Arial"/>
              <a:cs typeface="Arial"/>
            </a:endParaRPr>
          </a:p>
          <a:p>
            <a:pPr marL="927100" lvl="1" indent="-412750">
              <a:lnSpc>
                <a:spcPct val="100000"/>
              </a:lnSpc>
              <a:spcBef>
                <a:spcPts val="420"/>
              </a:spcBef>
              <a:buChar char="○"/>
              <a:tabLst>
                <a:tab pos="926465" algn="l"/>
                <a:tab pos="927100" algn="l"/>
              </a:tabLst>
            </a:pP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lang="en-US" sz="2000" spc="-5" dirty="0">
                <a:solidFill>
                  <a:srgbClr val="595959"/>
                </a:solidFill>
                <a:latin typeface="Arial"/>
                <a:cs typeface="Arial"/>
              </a:rPr>
              <a:t>.g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. </a:t>
            </a:r>
            <a:r>
              <a:rPr lang="en-US" sz="2000" spc="-5" dirty="0">
                <a:solidFill>
                  <a:srgbClr val="595959"/>
                </a:solidFill>
                <a:latin typeface="Arial"/>
                <a:cs typeface="Arial"/>
              </a:rPr>
              <a:t>Medical Imaging</a:t>
            </a:r>
            <a:endParaRPr lang="en-US" sz="2000" dirty="0">
              <a:latin typeface="Arial"/>
              <a:cs typeface="Arial"/>
            </a:endParaRPr>
          </a:p>
          <a:p>
            <a:pPr marL="469900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z="2000" dirty="0">
                <a:solidFill>
                  <a:srgbClr val="595959"/>
                </a:solidFill>
                <a:latin typeface="Arial"/>
                <a:cs typeface="Arial"/>
              </a:rPr>
              <a:t>Sciences</a:t>
            </a:r>
          </a:p>
          <a:p>
            <a:pPr marL="927100" lvl="1" indent="-412750">
              <a:spcBef>
                <a:spcPts val="420"/>
              </a:spcBef>
              <a:buFont typeface="Courier New" panose="02070309020205020404" pitchFamily="49" charset="0"/>
              <a:buChar char="o"/>
              <a:tabLst>
                <a:tab pos="469265" algn="l"/>
                <a:tab pos="469900" algn="l"/>
              </a:tabLst>
            </a:pPr>
            <a:r>
              <a:rPr lang="en-US" sz="2000" dirty="0">
                <a:solidFill>
                  <a:srgbClr val="595959"/>
                </a:solidFill>
                <a:latin typeface="Arial"/>
                <a:cs typeface="Arial"/>
              </a:rPr>
              <a:t>E.g. Drug Discovery</a:t>
            </a:r>
          </a:p>
          <a:p>
            <a:pPr marL="469900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z="2000" dirty="0">
                <a:solidFill>
                  <a:srgbClr val="595959"/>
                </a:solidFill>
                <a:latin typeface="Arial"/>
                <a:cs typeface="Arial"/>
              </a:rPr>
              <a:t>Finance </a:t>
            </a:r>
          </a:p>
          <a:p>
            <a:pPr marL="927100" lvl="1" indent="-412750">
              <a:spcBef>
                <a:spcPts val="420"/>
              </a:spcBef>
              <a:buFont typeface="Courier New" panose="02070309020205020404" pitchFamily="49" charset="0"/>
              <a:buChar char="o"/>
              <a:tabLst>
                <a:tab pos="469265" algn="l"/>
                <a:tab pos="469900" algn="l"/>
              </a:tabLst>
            </a:pPr>
            <a:r>
              <a:rPr lang="en-US" sz="2000" dirty="0">
                <a:solidFill>
                  <a:srgbClr val="595959"/>
                </a:solidFill>
                <a:latin typeface="Arial"/>
                <a:cs typeface="Arial"/>
              </a:rPr>
              <a:t>E.g. Trading Strategy</a:t>
            </a:r>
          </a:p>
        </p:txBody>
      </p:sp>
      <p:sp>
        <p:nvSpPr>
          <p:cNvPr id="4" name="object 4"/>
          <p:cNvSpPr/>
          <p:nvPr/>
        </p:nvSpPr>
        <p:spPr>
          <a:xfrm>
            <a:off x="5080789" y="1283927"/>
            <a:ext cx="3910792" cy="2169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466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Self-driving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Car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5248" y="1176351"/>
            <a:ext cx="2496820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Object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Multi-sensor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9932" y="2389195"/>
            <a:ext cx="4384103" cy="2110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5"/>
            <a:ext cx="3004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Generative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1586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E.g.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Deepfakes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2284" y="1796468"/>
            <a:ext cx="5061314" cy="2641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5"/>
            <a:ext cx="3004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Generative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F2F31-19A7-2943-A5AC-45C35699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28750"/>
            <a:ext cx="5908761" cy="33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8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5"/>
            <a:ext cx="3004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Generative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1586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E.g.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595959"/>
                </a:solidFill>
                <a:latin typeface="Arial"/>
                <a:cs typeface="Arial"/>
              </a:rPr>
              <a:t>Dancing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90E6B-8BAF-6848-B65C-20DC4120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27902"/>
            <a:ext cx="7159076" cy="303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4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5"/>
            <a:ext cx="3004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Generative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300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E.g.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595959"/>
                </a:solidFill>
                <a:latin typeface="Arial"/>
                <a:cs typeface="Arial"/>
              </a:rPr>
              <a:t>Art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E0090-07E0-AC48-9449-A7DB9206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38770"/>
            <a:ext cx="6077023" cy="31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0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520</Words>
  <Application>Microsoft Macintosh PowerPoint</Application>
  <PresentationFormat>On-screen Show (16:9)</PresentationFormat>
  <Paragraphs>103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RobotoRegular</vt:lpstr>
      <vt:lpstr>Arial</vt:lpstr>
      <vt:lpstr>Calibri</vt:lpstr>
      <vt:lpstr>Courier New</vt:lpstr>
      <vt:lpstr>Times New Roman</vt:lpstr>
      <vt:lpstr>Office Theme</vt:lpstr>
      <vt:lpstr>PowerPoint Presentation</vt:lpstr>
      <vt:lpstr>What is Artificial Intelligence?</vt:lpstr>
      <vt:lpstr>What is Artificial Intelligence?</vt:lpstr>
      <vt:lpstr>Applications</vt:lpstr>
      <vt:lpstr>Self-driving Car</vt:lpstr>
      <vt:lpstr>PowerPoint Presentation</vt:lpstr>
      <vt:lpstr>PowerPoint Presentation</vt:lpstr>
      <vt:lpstr>PowerPoint Presentation</vt:lpstr>
      <vt:lpstr>PowerPoint Presentation</vt:lpstr>
      <vt:lpstr>Speech Recognition</vt:lpstr>
      <vt:lpstr>Machine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 inside</vt:lpstr>
      <vt:lpstr>Look inside</vt:lpstr>
      <vt:lpstr>Look inside</vt:lpstr>
      <vt:lpstr>Digits Image Classification</vt:lpstr>
      <vt:lpstr>Resources</vt:lpstr>
      <vt:lpstr>PowerPoint Presentation</vt:lpstr>
      <vt:lpstr>Open 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Yuanqui Du</cp:lastModifiedBy>
  <cp:revision>8</cp:revision>
  <dcterms:created xsi:type="dcterms:W3CDTF">2021-03-26T14:34:09Z</dcterms:created>
  <dcterms:modified xsi:type="dcterms:W3CDTF">2021-03-27T04:59:57Z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2021-03-26T00:00:00Z</vt:filetime>
  </property>
</Properties>
</file>